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31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09" autoAdjust="0"/>
    <p:restoredTop sz="94434" autoAdjust="0"/>
  </p:normalViewPr>
  <p:slideViewPr>
    <p:cSldViewPr snapToGrid="0">
      <p:cViewPr varScale="1">
        <p:scale>
          <a:sx n="113" d="100"/>
          <a:sy n="113" d="100"/>
        </p:scale>
        <p:origin x="-462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6DFF08F-DC6B-4601-B491-B0F83F6DD2DA}" type="datetimeFigureOut">
              <a:rPr lang="en-US" smtClean="0"/>
              <a:pPr/>
              <a:t>9/14/2026</a:t>
            </a:fld>
            <a:endParaRPr lang="en-US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4032" y="231821"/>
            <a:ext cx="9897405" cy="1555034"/>
          </a:xfrm>
        </p:spPr>
        <p:txBody>
          <a:bodyPr>
            <a:noAutofit/>
          </a:bodyPr>
          <a:lstStyle/>
          <a:p>
            <a:pPr algn="ctr"/>
            <a: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Серікбаев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</a:t>
            </a: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ШҚТУ» КЕ АҚ сайты</a:t>
            </a:r>
            <a:b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48167" y="3753725"/>
            <a:ext cx="8636804" cy="1088732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«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Жер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қатынастарын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мемлекеттік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реттеу</a:t>
            </a:r>
            <a:r>
              <a:rPr lang="ru-RU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/>
                <a:cs typeface="Times New Roman" pitchFamily="18" charset="0"/>
              </a:rPr>
              <a:t>»</a:t>
            </a:r>
            <a:r>
              <a:rPr lang="ru-RU" sz="2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Calibri"/>
                <a:ea typeface="Times New Roman"/>
                <a:cs typeface="Times New Roman"/>
              </a:rPr>
            </a:br>
            <a:endParaRPr lang="ru-RU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505303" y="4842457"/>
            <a:ext cx="545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Аға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</a:t>
            </a: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Какенов О.А.</a:t>
            </a:r>
          </a:p>
        </p:txBody>
      </p:sp>
    </p:spTree>
    <p:extLst>
      <p:ext uri="{BB962C8B-B14F-4D97-AF65-F5344CB8AC3E}">
        <p14:creationId xmlns:p14="http://schemas.microsoft.com/office/powerpoint/2010/main" val="234306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631" y="2717718"/>
            <a:ext cx="10190408" cy="9101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4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дәріс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қатынастарын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sz="4000" dirty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реттеу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15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B8FC36CB-3B12-42B1-9EDB-E5B03E525E19}"/>
              </a:ext>
            </a:extLst>
          </p:cNvPr>
          <p:cNvSpPr txBox="1"/>
          <p:nvPr/>
        </p:nvSpPr>
        <p:spPr>
          <a:xfrm>
            <a:off x="1755401" y="401697"/>
            <a:ext cx="90752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100" b="1" dirty="0"/>
              <a:t>Мемлекеттік органдардың құрылымы мен мемлекеттік органдар қызмет атқарған кезде тікелей байланысы</a:t>
            </a:r>
            <a:endParaRPr lang="ru-RU" sz="1100" b="1" dirty="0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5BF0CF57-BF3C-4AD2-BA0F-62012B75634B}"/>
              </a:ext>
            </a:extLst>
          </p:cNvPr>
          <p:cNvSpPr/>
          <p:nvPr/>
        </p:nvSpPr>
        <p:spPr>
          <a:xfrm>
            <a:off x="1086535" y="863457"/>
            <a:ext cx="2402049" cy="823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Қазақстан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Республикасы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Үк</a:t>
            </a:r>
            <a:r>
              <a:rPr lang="en-US" sz="800" dirty="0">
                <a:solidFill>
                  <a:schemeClr val="accent3"/>
                </a:solidFill>
                <a:highlight>
                  <a:srgbClr val="00FF00"/>
                </a:highlight>
              </a:rPr>
              <a:t>i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меті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,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оның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ішінде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ауыл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шаруашылығы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министрлігі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,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ұлттық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экономика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министрлігі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endParaRPr lang="kk-KZ" sz="800" dirty="0"/>
          </a:p>
          <a:p>
            <a:pPr algn="ctr"/>
            <a:r>
              <a:rPr lang="kk-KZ" sz="800" dirty="0"/>
              <a:t>  </a:t>
            </a:r>
            <a:r>
              <a:rPr lang="ru-RU" sz="800" dirty="0"/>
              <a:t>(</a:t>
            </a:r>
            <a:r>
              <a:rPr lang="kk-KZ" sz="800" dirty="0"/>
              <a:t>құзіреті ҚР Жер кодексінің 13 бабы</a:t>
            </a:r>
            <a:r>
              <a:rPr lang="ru-RU" sz="800" dirty="0"/>
              <a:t>)</a:t>
            </a:r>
          </a:p>
        </p:txBody>
      </p: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xmlns="" id="{EAE3A30C-E5A4-4293-8ABA-3D9E2D117963}"/>
              </a:ext>
            </a:extLst>
          </p:cNvPr>
          <p:cNvCxnSpPr>
            <a:cxnSpLocks/>
          </p:cNvCxnSpPr>
          <p:nvPr/>
        </p:nvCxnSpPr>
        <p:spPr>
          <a:xfrm>
            <a:off x="3564784" y="1239650"/>
            <a:ext cx="12979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xmlns="" id="{F0EAE1F8-AB8C-458D-BB58-6D8ED0060104}"/>
              </a:ext>
            </a:extLst>
          </p:cNvPr>
          <p:cNvSpPr/>
          <p:nvPr/>
        </p:nvSpPr>
        <p:spPr>
          <a:xfrm>
            <a:off x="5024052" y="855133"/>
            <a:ext cx="2080468" cy="745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Ауыл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шаруашылығы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министрлігінің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жер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ресурстарын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басқару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комитеті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/>
              <a:t>-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Уәкілетті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 орган </a:t>
            </a:r>
            <a:r>
              <a:rPr lang="en-US" sz="800" dirty="0"/>
              <a:t>(</a:t>
            </a:r>
            <a:r>
              <a:rPr lang="kk-KZ" sz="800" dirty="0"/>
              <a:t>құзіреті ҚР жер кодексінің 14 бабы</a:t>
            </a:r>
            <a:r>
              <a:rPr lang="en-US" sz="800" dirty="0"/>
              <a:t>)</a:t>
            </a:r>
            <a:endParaRPr lang="ru-RU" sz="800" dirty="0"/>
          </a:p>
        </p:txBody>
      </p:sp>
      <p:cxnSp>
        <p:nvCxnSpPr>
          <p:cNvPr id="32" name="Прямая со стрелкой 31">
            <a:extLst>
              <a:ext uri="{FF2B5EF4-FFF2-40B4-BE49-F238E27FC236}">
                <a16:creationId xmlns:a16="http://schemas.microsoft.com/office/drawing/2014/main" xmlns="" id="{4908E211-8C26-4BF4-8BD3-28BA07C05D77}"/>
              </a:ext>
            </a:extLst>
          </p:cNvPr>
          <p:cNvCxnSpPr>
            <a:cxnSpLocks/>
          </p:cNvCxnSpPr>
          <p:nvPr/>
        </p:nvCxnSpPr>
        <p:spPr>
          <a:xfrm>
            <a:off x="5790106" y="4054182"/>
            <a:ext cx="0" cy="5233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xmlns="" id="{129F372A-BA1E-49F2-84B7-6FDFFFD63ED7}"/>
              </a:ext>
            </a:extLst>
          </p:cNvPr>
          <p:cNvSpPr/>
          <p:nvPr/>
        </p:nvSpPr>
        <p:spPr>
          <a:xfrm>
            <a:off x="4801717" y="2665266"/>
            <a:ext cx="1840514" cy="1267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dirty="0"/>
              <a:t>	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Астана Алматы 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Шымкент </a:t>
            </a:r>
            <a:r>
              <a:rPr lang="kk-KZ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қалаларының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жер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қатынасатары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басқармалары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/>
              <a:t>-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Облыстардың,республикалық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маңызы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 бар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қаланың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,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астананың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00FF00"/>
                </a:highlight>
              </a:rPr>
              <a:t>уәкілетті</a:t>
            </a:r>
            <a:r>
              <a:rPr lang="ru-RU" sz="800" dirty="0">
                <a:solidFill>
                  <a:schemeClr val="accent3"/>
                </a:solidFill>
                <a:highlight>
                  <a:srgbClr val="00FF00"/>
                </a:highlight>
              </a:rPr>
              <a:t> орган – </a:t>
            </a:r>
            <a:r>
              <a:rPr lang="ru-RU" sz="800" dirty="0">
                <a:solidFill>
                  <a:schemeClr val="accent3"/>
                </a:solidFill>
              </a:rPr>
              <a:t>(</a:t>
            </a:r>
            <a:r>
              <a:rPr lang="kk-KZ" sz="800" dirty="0">
                <a:solidFill>
                  <a:schemeClr val="accent3"/>
                </a:solidFill>
              </a:rPr>
              <a:t>құзіреті ҚР Жер кодексінің 1 тармағы 14-1 бабы</a:t>
            </a:r>
            <a:r>
              <a:rPr lang="ru-RU" sz="800" dirty="0">
                <a:solidFill>
                  <a:schemeClr val="accent3"/>
                </a:solidFill>
              </a:rPr>
              <a:t>) 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xmlns="" id="{6F17D2BB-FD83-4279-AC30-39AC079670CC}"/>
              </a:ext>
            </a:extLst>
          </p:cNvPr>
          <p:cNvSpPr/>
          <p:nvPr/>
        </p:nvSpPr>
        <p:spPr>
          <a:xfrm>
            <a:off x="4506725" y="4862946"/>
            <a:ext cx="2597795" cy="8712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err="1">
                <a:solidFill>
                  <a:schemeClr val="accent3"/>
                </a:solidFill>
                <a:highlight>
                  <a:srgbClr val="FFFF00"/>
                </a:highlight>
              </a:rPr>
              <a:t>Қала</a:t>
            </a:r>
            <a:r>
              <a:rPr lang="ru-RU" sz="10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және</a:t>
            </a:r>
            <a:r>
              <a:rPr lang="ru-RU" sz="10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FFFF00"/>
                </a:highlight>
              </a:rPr>
              <a:t>аудан</a:t>
            </a:r>
            <a:r>
              <a:rPr lang="ru-RU" sz="10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жер</a:t>
            </a:r>
            <a:r>
              <a:rPr lang="ru-RU" sz="10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FFFF00"/>
                </a:highlight>
              </a:rPr>
              <a:t>қатынастары</a:t>
            </a:r>
            <a:r>
              <a:rPr lang="ru-RU" sz="10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FFFF00"/>
                </a:highlight>
              </a:rPr>
              <a:t>бөлімдері</a:t>
            </a:r>
            <a:r>
              <a:rPr lang="ru-RU" sz="10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/>
              <a:t>-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Аудандардың</a:t>
            </a:r>
            <a:r>
              <a:rPr lang="ru-RU" sz="1000" dirty="0">
                <a:solidFill>
                  <a:schemeClr val="accent3"/>
                </a:solidFill>
                <a:highlight>
                  <a:srgbClr val="00FF00"/>
                </a:highlight>
              </a:rPr>
              <a:t>,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00FF00"/>
                </a:highlight>
              </a:rPr>
              <a:t>облыстық</a:t>
            </a:r>
            <a:r>
              <a:rPr lang="ru-RU" sz="10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00FF00"/>
                </a:highlight>
              </a:rPr>
              <a:t>маңызы</a:t>
            </a:r>
            <a:r>
              <a:rPr lang="ru-RU" sz="1000" dirty="0">
                <a:solidFill>
                  <a:schemeClr val="accent3"/>
                </a:solidFill>
                <a:highlight>
                  <a:srgbClr val="00FF00"/>
                </a:highlight>
              </a:rPr>
              <a:t> бар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00FF00"/>
                </a:highlight>
              </a:rPr>
              <a:t>қалалардың</a:t>
            </a:r>
            <a:r>
              <a:rPr lang="ru-RU" sz="10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00FF00"/>
                </a:highlight>
              </a:rPr>
              <a:t>уәкілетті</a:t>
            </a:r>
            <a:r>
              <a:rPr lang="ru-RU" sz="10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000" dirty="0" err="1">
                <a:solidFill>
                  <a:schemeClr val="accent3"/>
                </a:solidFill>
                <a:highlight>
                  <a:srgbClr val="00FF00"/>
                </a:highlight>
              </a:rPr>
              <a:t>органдары</a:t>
            </a:r>
            <a:r>
              <a:rPr lang="ru-RU" sz="10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000" dirty="0">
                <a:solidFill>
                  <a:schemeClr val="accent3"/>
                </a:solidFill>
              </a:rPr>
              <a:t>(</a:t>
            </a:r>
            <a:r>
              <a:rPr lang="kk-KZ" sz="1000" dirty="0">
                <a:solidFill>
                  <a:schemeClr val="accent3"/>
                </a:solidFill>
              </a:rPr>
              <a:t>Құзіреті ҚР Жер кодексінің 14-1 бабы 3 тармағы</a:t>
            </a:r>
            <a:r>
              <a:rPr lang="ru-RU" sz="1000" dirty="0">
                <a:solidFill>
                  <a:schemeClr val="accent3"/>
                </a:solidFill>
              </a:rPr>
              <a:t>)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xmlns="" id="{237B5942-9F10-4B99-91D0-E0C32FAC14E1}"/>
              </a:ext>
            </a:extLst>
          </p:cNvPr>
          <p:cNvSpPr/>
          <p:nvPr/>
        </p:nvSpPr>
        <p:spPr>
          <a:xfrm>
            <a:off x="8265947" y="3016934"/>
            <a:ext cx="2402050" cy="1037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rgbClr val="0070C0"/>
                </a:solidFill>
                <a:highlight>
                  <a:srgbClr val="FFFF00"/>
                </a:highlight>
              </a:rPr>
              <a:t>Астана Алматы Шымкент </a:t>
            </a:r>
            <a:r>
              <a:rPr lang="ru-RU" sz="1000" dirty="0" err="1">
                <a:solidFill>
                  <a:srgbClr val="0070C0"/>
                </a:solidFill>
                <a:highlight>
                  <a:srgbClr val="FFFF00"/>
                </a:highlight>
              </a:rPr>
              <a:t>қалаларының</a:t>
            </a:r>
            <a:r>
              <a:rPr lang="ru-RU" sz="1000" dirty="0">
                <a:solidFill>
                  <a:srgbClr val="0070C0"/>
                </a:solidFill>
                <a:highlight>
                  <a:srgbClr val="FFFF00"/>
                </a:highlight>
              </a:rPr>
              <a:t> </a:t>
            </a:r>
            <a:r>
              <a:rPr lang="ru-RU" sz="1000" dirty="0" err="1">
                <a:solidFill>
                  <a:srgbClr val="0070C0"/>
                </a:solidFill>
                <a:highlight>
                  <a:srgbClr val="FFFF00"/>
                </a:highlight>
              </a:rPr>
              <a:t>Облыстарды</a:t>
            </a:r>
            <a:r>
              <a:rPr lang="kk-KZ" sz="1000" dirty="0">
                <a:solidFill>
                  <a:srgbClr val="0070C0"/>
                </a:solidFill>
                <a:highlight>
                  <a:srgbClr val="FFFF00"/>
                </a:highlight>
              </a:rPr>
              <a:t>ң әкімдіктері -  </a:t>
            </a:r>
            <a:r>
              <a:rPr lang="ru-RU" sz="1000" dirty="0" err="1">
                <a:solidFill>
                  <a:srgbClr val="7030A0"/>
                </a:solidFill>
                <a:highlight>
                  <a:srgbClr val="00FF00"/>
                </a:highlight>
              </a:rPr>
              <a:t>Облыстың</a:t>
            </a:r>
            <a:r>
              <a:rPr lang="ru-RU" sz="1000" dirty="0">
                <a:solidFill>
                  <a:srgbClr val="7030A0"/>
                </a:solidFill>
                <a:highlight>
                  <a:srgbClr val="00FF00"/>
                </a:highlight>
              </a:rPr>
              <a:t> </a:t>
            </a:r>
            <a:r>
              <a:rPr lang="ru-RU" sz="1000" dirty="0" err="1">
                <a:solidFill>
                  <a:srgbClr val="7030A0"/>
                </a:solidFill>
                <a:highlight>
                  <a:srgbClr val="00FF00"/>
                </a:highlight>
              </a:rPr>
              <a:t>жергілікті</a:t>
            </a:r>
            <a:r>
              <a:rPr lang="ru-RU" sz="1000" dirty="0">
                <a:solidFill>
                  <a:srgbClr val="7030A0"/>
                </a:solidFill>
                <a:highlight>
                  <a:srgbClr val="00FF00"/>
                </a:highlight>
              </a:rPr>
              <a:t> </a:t>
            </a:r>
            <a:r>
              <a:rPr lang="ru-RU" sz="1000" dirty="0" err="1">
                <a:solidFill>
                  <a:srgbClr val="7030A0"/>
                </a:solidFill>
                <a:highlight>
                  <a:srgbClr val="00FF00"/>
                </a:highlight>
              </a:rPr>
              <a:t>атқарушы</a:t>
            </a:r>
            <a:r>
              <a:rPr lang="ru-RU" sz="1000" dirty="0">
                <a:solidFill>
                  <a:srgbClr val="7030A0"/>
                </a:solidFill>
                <a:highlight>
                  <a:srgbClr val="00FF00"/>
                </a:highlight>
              </a:rPr>
              <a:t> органы </a:t>
            </a:r>
            <a:r>
              <a:rPr lang="ru-RU" sz="1000" dirty="0"/>
              <a:t>(</a:t>
            </a:r>
            <a:r>
              <a:rPr lang="kk-KZ" sz="1000" dirty="0"/>
              <a:t>құзіреті ҚР Жер кодексінің 16 бабының 1 тармақшасы</a:t>
            </a:r>
            <a:r>
              <a:rPr lang="ru-RU" sz="1000" dirty="0"/>
              <a:t>)</a:t>
            </a:r>
          </a:p>
        </p:txBody>
      </p: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xmlns="" id="{4908E211-8C26-4BF4-8BD3-28BA07C05D77}"/>
              </a:ext>
            </a:extLst>
          </p:cNvPr>
          <p:cNvCxnSpPr>
            <a:cxnSpLocks/>
          </p:cNvCxnSpPr>
          <p:nvPr/>
        </p:nvCxnSpPr>
        <p:spPr>
          <a:xfrm>
            <a:off x="5790106" y="1764507"/>
            <a:ext cx="15516" cy="690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>
            <a:extLst>
              <a:ext uri="{FF2B5EF4-FFF2-40B4-BE49-F238E27FC236}">
                <a16:creationId xmlns:a16="http://schemas.microsoft.com/office/drawing/2014/main" xmlns="" id="{EAE3A30C-E5A4-4293-8ABA-3D9E2D117963}"/>
              </a:ext>
            </a:extLst>
          </p:cNvPr>
          <p:cNvCxnSpPr>
            <a:cxnSpLocks/>
          </p:cNvCxnSpPr>
          <p:nvPr/>
        </p:nvCxnSpPr>
        <p:spPr>
          <a:xfrm>
            <a:off x="6758611" y="3426632"/>
            <a:ext cx="12979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A10349A9-CAFC-4BA6-9E3F-5ABB2D1D7ACD}"/>
              </a:ext>
            </a:extLst>
          </p:cNvPr>
          <p:cNvSpPr/>
          <p:nvPr/>
        </p:nvSpPr>
        <p:spPr>
          <a:xfrm>
            <a:off x="8731462" y="4775199"/>
            <a:ext cx="2243100" cy="959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9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Қала әкімдері, Аудандық </a:t>
            </a:r>
            <a:r>
              <a:rPr lang="kk-KZ" sz="900" dirty="0">
                <a:solidFill>
                  <a:schemeClr val="accent3"/>
                </a:solidFill>
                <a:highlight>
                  <a:srgbClr val="FFFF00"/>
                </a:highlight>
              </a:rPr>
              <a:t>әкімдіктер -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Аудандық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(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қалалардағы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аудандардан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басқа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)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атқарушы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органның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құзырет</a:t>
            </a:r>
            <a:r>
              <a:rPr lang="en-US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i</a:t>
            </a:r>
            <a:r>
              <a:rPr lang="kk-KZ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kk-KZ" sz="900" dirty="0">
                <a:solidFill>
                  <a:schemeClr val="accent3"/>
                </a:solidFill>
              </a:rPr>
              <a:t>(құзіреті ҚР Жер кодексінің </a:t>
            </a:r>
            <a:r>
              <a:rPr lang="kk-KZ" sz="900" dirty="0" smtClean="0">
                <a:solidFill>
                  <a:schemeClr val="accent3"/>
                </a:solidFill>
              </a:rPr>
              <a:t>17,18 </a:t>
            </a:r>
            <a:r>
              <a:rPr lang="kk-KZ" sz="900" dirty="0">
                <a:solidFill>
                  <a:schemeClr val="accent3"/>
                </a:solidFill>
              </a:rPr>
              <a:t>бабы)</a:t>
            </a:r>
            <a:endParaRPr lang="ru-RU" sz="900" dirty="0">
              <a:solidFill>
                <a:schemeClr val="accent3"/>
              </a:solidFill>
            </a:endParaRP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xmlns="" id="{EAE3A30C-E5A4-4293-8ABA-3D9E2D117963}"/>
              </a:ext>
            </a:extLst>
          </p:cNvPr>
          <p:cNvCxnSpPr>
            <a:cxnSpLocks/>
          </p:cNvCxnSpPr>
          <p:nvPr/>
        </p:nvCxnSpPr>
        <p:spPr>
          <a:xfrm>
            <a:off x="7212858" y="5278575"/>
            <a:ext cx="129796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F0EAE1F8-AB8C-458D-BB58-6D8ED0060104}"/>
              </a:ext>
            </a:extLst>
          </p:cNvPr>
          <p:cNvSpPr/>
          <p:nvPr/>
        </p:nvSpPr>
        <p:spPr>
          <a:xfrm>
            <a:off x="8587529" y="693765"/>
            <a:ext cx="2080468" cy="5960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Аймақтық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жер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ресурстарын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басқару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департаменті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(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құзіреті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ҚР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жер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кодексінің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144-148 </a:t>
            </a:r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баптары</a:t>
            </a:r>
            <a:r>
              <a:rPr lang="ru-RU" sz="800" dirty="0" smtClean="0">
                <a:solidFill>
                  <a:schemeClr val="accent3"/>
                </a:solidFill>
                <a:highlight>
                  <a:srgbClr val="FFFF00"/>
                </a:highlight>
              </a:rPr>
              <a:t>)</a:t>
            </a:r>
            <a:endParaRPr lang="ru-RU" sz="800" dirty="0" smtClean="0">
              <a:solidFill>
                <a:schemeClr val="accent3"/>
              </a:solidFill>
              <a:highlight>
                <a:srgbClr val="FFFF00"/>
              </a:highlight>
            </a:endParaRPr>
          </a:p>
          <a:p>
            <a:pPr algn="just"/>
            <a:endParaRPr lang="ru-RU" sz="800" dirty="0"/>
          </a:p>
        </p:txBody>
      </p:sp>
      <p:cxnSp>
        <p:nvCxnSpPr>
          <p:cNvPr id="47" name="Прямая со стрелкой 46">
            <a:extLst>
              <a:ext uri="{FF2B5EF4-FFF2-40B4-BE49-F238E27FC236}">
                <a16:creationId xmlns:a16="http://schemas.microsoft.com/office/drawing/2014/main" xmlns="" id="{EAE3A30C-E5A4-4293-8ABA-3D9E2D117963}"/>
              </a:ext>
            </a:extLst>
          </p:cNvPr>
          <p:cNvCxnSpPr>
            <a:cxnSpLocks/>
          </p:cNvCxnSpPr>
          <p:nvPr/>
        </p:nvCxnSpPr>
        <p:spPr>
          <a:xfrm flipV="1">
            <a:off x="7171453" y="1143000"/>
            <a:ext cx="1297961" cy="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xmlns="" id="{F0EAE1F8-AB8C-458D-BB58-6D8ED0060104}"/>
              </a:ext>
            </a:extLst>
          </p:cNvPr>
          <p:cNvSpPr/>
          <p:nvPr/>
        </p:nvSpPr>
        <p:spPr>
          <a:xfrm>
            <a:off x="8632046" y="1546934"/>
            <a:ext cx="2198583" cy="6012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800" dirty="0" err="1" smtClean="0">
                <a:solidFill>
                  <a:schemeClr val="accent3"/>
                </a:solidFill>
                <a:highlight>
                  <a:srgbClr val="FFFF00"/>
                </a:highlight>
              </a:rPr>
              <a:t>Аймақтық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«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Мемлекеттік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жерлерді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зерттеу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жұмыстарын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жүргізу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институты»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республикалық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мемлекеттік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кәсіпорны</a:t>
            </a:r>
            <a:r>
              <a:rPr lang="ru-RU" sz="800" dirty="0">
                <a:solidFill>
                  <a:schemeClr val="accent3"/>
                </a:solidFill>
                <a:highlight>
                  <a:srgbClr val="FFFF00"/>
                </a:highlight>
              </a:rPr>
              <a:t> </a:t>
            </a:r>
            <a:r>
              <a:rPr lang="ru-RU" sz="800" dirty="0" err="1">
                <a:solidFill>
                  <a:schemeClr val="accent3"/>
                </a:solidFill>
                <a:highlight>
                  <a:srgbClr val="FFFF00"/>
                </a:highlight>
              </a:rPr>
              <a:t>филиалының</a:t>
            </a:r>
            <a:endParaRPr lang="ru-RU" sz="800" dirty="0"/>
          </a:p>
        </p:txBody>
      </p: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xmlns="" id="{EAE3A30C-E5A4-4293-8ABA-3D9E2D117963}"/>
              </a:ext>
            </a:extLst>
          </p:cNvPr>
          <p:cNvCxnSpPr>
            <a:cxnSpLocks/>
          </p:cNvCxnSpPr>
          <p:nvPr/>
        </p:nvCxnSpPr>
        <p:spPr>
          <a:xfrm>
            <a:off x="7142358" y="1600199"/>
            <a:ext cx="1445171" cy="864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xmlns="" id="{5BF0CF57-BF3C-4AD2-BA0F-62012B75634B}"/>
              </a:ext>
            </a:extLst>
          </p:cNvPr>
          <p:cNvSpPr/>
          <p:nvPr/>
        </p:nvSpPr>
        <p:spPr>
          <a:xfrm>
            <a:off x="968000" y="2025434"/>
            <a:ext cx="2402049" cy="823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accent3"/>
                </a:solidFill>
                <a:highlight>
                  <a:srgbClr val="00FF00"/>
                </a:highlight>
              </a:rPr>
              <a:t>«</a:t>
            </a:r>
            <a:r>
              <a:rPr lang="ru-RU" sz="12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Азаматтарға</a:t>
            </a:r>
            <a:r>
              <a:rPr lang="ru-RU" sz="12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2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арналған</a:t>
            </a:r>
            <a:r>
              <a:rPr lang="ru-RU" sz="12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200" dirty="0" err="1">
                <a:solidFill>
                  <a:schemeClr val="accent3"/>
                </a:solidFill>
                <a:highlight>
                  <a:srgbClr val="00FF00"/>
                </a:highlight>
              </a:rPr>
              <a:t>үкімет</a:t>
            </a:r>
            <a:r>
              <a:rPr lang="ru-RU" sz="1200" dirty="0">
                <a:solidFill>
                  <a:schemeClr val="accent3"/>
                </a:solidFill>
                <a:highlight>
                  <a:srgbClr val="00FF00"/>
                </a:highlight>
              </a:rPr>
              <a:t>» </a:t>
            </a:r>
            <a:r>
              <a:rPr lang="ru-RU" sz="1200" dirty="0" err="1">
                <a:solidFill>
                  <a:schemeClr val="accent3"/>
                </a:solidFill>
                <a:highlight>
                  <a:srgbClr val="00FF00"/>
                </a:highlight>
              </a:rPr>
              <a:t>мемлекеттік</a:t>
            </a:r>
            <a:r>
              <a:rPr lang="ru-RU" sz="12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1200" dirty="0" err="1">
                <a:solidFill>
                  <a:schemeClr val="accent3"/>
                </a:solidFill>
                <a:highlight>
                  <a:srgbClr val="00FF00"/>
                </a:highlight>
              </a:rPr>
              <a:t>корпорациясы</a:t>
            </a:r>
            <a:r>
              <a:rPr lang="ru-RU" sz="1200" dirty="0">
                <a:solidFill>
                  <a:schemeClr val="accent3"/>
                </a:solidFill>
                <a:highlight>
                  <a:srgbClr val="00FF00"/>
                </a:highlight>
              </a:rPr>
              <a:t>» КЕАҚ </a:t>
            </a:r>
            <a:endParaRPr lang="ru-RU" sz="1200" dirty="0"/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xmlns="" id="{5BF0CF57-BF3C-4AD2-BA0F-62012B75634B}"/>
              </a:ext>
            </a:extLst>
          </p:cNvPr>
          <p:cNvSpPr/>
          <p:nvPr/>
        </p:nvSpPr>
        <p:spPr>
          <a:xfrm>
            <a:off x="939947" y="3230980"/>
            <a:ext cx="2402049" cy="823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Аймақтық</a:t>
            </a:r>
            <a:r>
              <a:rPr lang="ru-RU" sz="9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«</a:t>
            </a:r>
            <a:r>
              <a:rPr lang="ru-RU" sz="900" dirty="0" err="1" smtClean="0">
                <a:solidFill>
                  <a:schemeClr val="accent3"/>
                </a:solidFill>
                <a:highlight>
                  <a:srgbClr val="00FF00"/>
                </a:highlight>
              </a:rPr>
              <a:t>Азаматтарға</a:t>
            </a:r>
            <a:r>
              <a:rPr lang="ru-RU" sz="900" dirty="0" smtClean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арналған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үкімет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»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мемлекеттік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корпорациясы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» КЕАҚ филиалы –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Жер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кадастры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және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жылжымайтын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мүлікті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техникалық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зерттеп-қарау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департаменті</a:t>
            </a:r>
            <a:endParaRPr lang="ru-RU" sz="900" dirty="0"/>
          </a:p>
        </p:txBody>
      </p: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xmlns="" id="{4908E211-8C26-4BF4-8BD3-28BA07C05D77}"/>
              </a:ext>
            </a:extLst>
          </p:cNvPr>
          <p:cNvCxnSpPr>
            <a:cxnSpLocks/>
          </p:cNvCxnSpPr>
          <p:nvPr/>
        </p:nvCxnSpPr>
        <p:spPr>
          <a:xfrm flipH="1">
            <a:off x="2140971" y="2903238"/>
            <a:ext cx="1" cy="261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>
            <a:extLst>
              <a:ext uri="{FF2B5EF4-FFF2-40B4-BE49-F238E27FC236}">
                <a16:creationId xmlns:a16="http://schemas.microsoft.com/office/drawing/2014/main" xmlns="" id="{4908E211-8C26-4BF4-8BD3-28BA07C05D77}"/>
              </a:ext>
            </a:extLst>
          </p:cNvPr>
          <p:cNvCxnSpPr>
            <a:cxnSpLocks/>
          </p:cNvCxnSpPr>
          <p:nvPr/>
        </p:nvCxnSpPr>
        <p:spPr>
          <a:xfrm flipH="1">
            <a:off x="3412383" y="1643429"/>
            <a:ext cx="1904686" cy="1587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xmlns="" id="{5BF0CF57-BF3C-4AD2-BA0F-62012B75634B}"/>
              </a:ext>
            </a:extLst>
          </p:cNvPr>
          <p:cNvSpPr/>
          <p:nvPr/>
        </p:nvSpPr>
        <p:spPr>
          <a:xfrm>
            <a:off x="1009239" y="4655315"/>
            <a:ext cx="2402049" cy="8232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Жерге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орналастыру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жұмыстарын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және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жерге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орналастыру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жобаларын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жүзеге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асыратын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лицензия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иелерінің</a:t>
            </a:r>
            <a:r>
              <a:rPr lang="ru-RU" sz="900" dirty="0">
                <a:solidFill>
                  <a:schemeClr val="accent3"/>
                </a:solidFill>
                <a:highlight>
                  <a:srgbClr val="00FF00"/>
                </a:highlight>
              </a:rPr>
              <a:t> </a:t>
            </a:r>
            <a:r>
              <a:rPr lang="ru-RU" sz="900" dirty="0" err="1">
                <a:solidFill>
                  <a:schemeClr val="accent3"/>
                </a:solidFill>
                <a:highlight>
                  <a:srgbClr val="00FF00"/>
                </a:highlight>
              </a:rPr>
              <a:t>қызметі</a:t>
            </a:r>
            <a:endParaRPr lang="ru-RU" sz="900" dirty="0"/>
          </a:p>
        </p:txBody>
      </p:sp>
    </p:spTree>
    <p:extLst>
      <p:ext uri="{BB962C8B-B14F-4D97-AF65-F5344CB8AC3E}">
        <p14:creationId xmlns:p14="http://schemas.microsoft.com/office/powerpoint/2010/main" val="249678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2567</TotalTime>
  <Words>197</Words>
  <Application>Microsoft Office PowerPoint</Application>
  <PresentationFormat>Произвольный</PresentationFormat>
  <Paragraphs>17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Аспект</vt:lpstr>
      <vt:lpstr> «Д. Серікбаев атындағы ШҚТУ» КЕ АҚ сайты  </vt:lpstr>
      <vt:lpstr> 1 дәріс Жер қатынастарын мемлекеттік реттеу жүйесі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Казахстан Восточно-Казахстанский государственный технический университет  им. Д. Серикбаева</dc:title>
  <dc:creator>Жаслан</dc:creator>
  <cp:lastModifiedBy>User67</cp:lastModifiedBy>
  <cp:revision>223</cp:revision>
  <dcterms:created xsi:type="dcterms:W3CDTF">2018-04-28T08:56:48Z</dcterms:created>
  <dcterms:modified xsi:type="dcterms:W3CDTF">2026-09-14T05:46:58Z</dcterms:modified>
</cp:coreProperties>
</file>